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F23701-75F2-4E21-A63A-3F0610643C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3B9892-68BE-40F0-8220-7F5F8FA158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D78D36-E7B1-4D70-8273-31B8173E1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261C-79EB-4713-8CA0-AA05D794DF93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BB791C-838A-459A-BE24-E5A122D69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830920-8D16-41F7-B00B-103C69D28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9EAB-6038-4FAD-AD1B-0FB07B3F5D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394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1EF929-76D9-46AD-B983-976E82153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37AEBBE-A6F4-4C9A-A4A2-E7AB907837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AA83E7-AB8B-4862-AC50-6EFCBE33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261C-79EB-4713-8CA0-AA05D794DF93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17F887-7DC5-4F74-9B43-07D49C66C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3DA041-00DC-466A-B57B-A8AE3112D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9EAB-6038-4FAD-AD1B-0FB07B3F5D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647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6230AC5-15CF-4050-B7F2-49305DA8E6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38F3A02-EE7B-4339-8077-BEC8CF2D2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8D6576-0628-40DC-BEF0-6CF78C8C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261C-79EB-4713-8CA0-AA05D794DF93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38C1BB-0ED5-4E49-9DD4-AB7F243C8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882DA3-848F-4CB2-BC82-4F115900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9EAB-6038-4FAD-AD1B-0FB07B3F5D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933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1DEA8-343C-4206-B09F-8D07F7918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31C388-2576-48DC-9585-4A84C1AD5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6F07F8-B9F3-4DD5-BA21-1AFE59DED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261C-79EB-4713-8CA0-AA05D794DF93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E9A789-FB30-48DF-8938-51357E629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341B56-C603-40B8-A363-4B7786785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9EAB-6038-4FAD-AD1B-0FB07B3F5D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34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5EA6A5-D995-4201-B7DC-BF2B00EAF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11EEFAF-72D2-456E-8E38-5C612769D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09D290-CB16-4485-9928-7E1D4DD2E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261C-79EB-4713-8CA0-AA05D794DF93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B1888B-BE01-4316-9051-530361C0B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A9FD54-E5B3-4F9A-AEB7-7BA3C51E8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9EAB-6038-4FAD-AD1B-0FB07B3F5D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643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436BE8-8859-49FA-81D7-3827545C4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87A409-FE54-4E1B-8B04-85BFC535CD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F5509B-11B9-4399-9E91-A8896C61B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D5F59B-FB7A-4B75-A00E-12FC72B4B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261C-79EB-4713-8CA0-AA05D794DF93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0DC642-BED6-4002-8E13-84F64EDF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350E950-7351-4449-A4EB-AE8B45C37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9EAB-6038-4FAD-AD1B-0FB07B3F5D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44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52FD58-42BE-478C-9613-233C7A5A4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20E1738-541F-420A-ACAB-9647D1E88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483686-A11C-45BF-8883-F15176B380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3020653-9A45-4F2C-885A-A4446E3917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8B8F6F8-673B-41D7-B26B-6A5960EBB0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51633AA-065E-4D56-B5A4-59A167200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261C-79EB-4713-8CA0-AA05D794DF93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D7CAA8C-EEC5-4107-B1DA-82A52C117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99763AF-BE3E-49A1-8105-208489AC5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9EAB-6038-4FAD-AD1B-0FB07B3F5D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65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638CBB-7C75-4931-BBC2-4B7DDC278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247971-555C-477B-B110-06D452CF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261C-79EB-4713-8CA0-AA05D794DF93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60DE35A-C6DA-4F81-87DC-9E720628B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DF29055-5816-4890-95C3-D36F4A6DA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9EAB-6038-4FAD-AD1B-0FB07B3F5D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66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7D38765-8250-45A9-B152-ACBC03C16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261C-79EB-4713-8CA0-AA05D794DF93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E3A2397-5B82-41E6-A58E-06D8A7BA9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6628414-FC7F-4D7A-941A-E5D498F62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9EAB-6038-4FAD-AD1B-0FB07B3F5D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985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39DFB2-71FA-498D-B6F8-EA0713A40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7DD832-4823-440D-B039-62ED0F039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B8A3D95-C30C-4359-9639-B7EB4FE9E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883F127-45CF-422F-954C-417C20CB5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261C-79EB-4713-8CA0-AA05D794DF93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C18AB41-DED9-408B-AA91-2008C48BF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1B3F0F-34FD-4D56-8D2F-566BE24C2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9EAB-6038-4FAD-AD1B-0FB07B3F5D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600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5AA063-4481-4D7C-8933-B60DFBCAD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7CEA00F-781F-42D7-9B6C-09A07D566C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69CB078-FCD9-428F-886C-6102919BD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AC7230B-18D1-4645-B59E-7D5DC936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261C-79EB-4713-8CA0-AA05D794DF93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409C207-AC14-483D-BC50-3DBFFB0A6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45C7D23-E4D2-4354-A7B4-4A0AD4575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9EAB-6038-4FAD-AD1B-0FB07B3F5D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43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8BECE2-84BA-4024-8C52-4D0393105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983339-5141-4318-9F73-5025D4B57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56F916-8498-4776-B627-60CB5CA948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9261C-79EB-4713-8CA0-AA05D794DF93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128355-AB2C-4FD1-AC4B-F41362A396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399C04-B643-462D-8B14-99DC5FD771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9EAB-6038-4FAD-AD1B-0FB07B3F5D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274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D814FF-E273-4E98-8385-6FCCE314B9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b="1" i="0" u="none" strike="noStrike" baseline="0" dirty="0">
                <a:latin typeface="Times New Roman" panose="02020603050405020304" pitchFamily="18" charset="0"/>
              </a:rPr>
              <a:t>ТВОРОГ И ТВОРОЖНЫЕ ИЗДЕЛИЯ</a:t>
            </a:r>
            <a:br>
              <a:rPr lang="ru-RU" sz="4000" b="0" i="0" u="none" strike="noStrike" baseline="0" dirty="0">
                <a:latin typeface="Times New Roman" panose="02020603050405020304" pitchFamily="18" charset="0"/>
              </a:rPr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62013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44DEA8-A3DF-47C4-84AE-43A1D7CFBB7E}"/>
              </a:ext>
            </a:extLst>
          </p:cNvPr>
          <p:cNvSpPr txBox="1"/>
          <p:nvPr/>
        </p:nvSpPr>
        <p:spPr>
          <a:xfrm>
            <a:off x="108751" y="119666"/>
            <a:ext cx="11964879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Творог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белковый кисломолочный продукт, изготовляемый сквашиванием пастеризованного нормализованного цельного или обезжиренного молока (допускается смешивание с пахтой) с последующим удалением из сгустка части сыворотки 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отпрессовыванием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белковой массы. Творог из непастеризованного молока вырабатывают в случае поступления молока повышенной кислотности, перед употреблением в пищу творог необходимо подвергнуть тепловой обработке (получение сырников, вареников, производство плавленых сыров).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Значительное содержание в твороге жира и особенно полноценных белков обусловливает его высокую пищевую и биологическую ценность. Наличие серосодержащих аминокислот — метионина и лизина, холина позволяет использовать творог для профилактики и лечения некоторых заболеваний печени, почек, атеросклероза. В твороге содержится значительное количество минеральных веществ (кальция, фосфора, железа, магния и др.), необходимых для нормальной жизнедеятельности сердца, центральной нервной системы, мозга, для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костеобра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-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зования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и обмена веществ в организме. Особенно важное значение имеют соли кальция и фосфора, которые в твороге находятся в состоянии, наиболее удобном для усвоения.</a:t>
            </a:r>
          </a:p>
          <a:p>
            <a:pPr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Творог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зависимости от молочного сырья подразделяют на: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 натурального молока;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 нормализованного молока;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 восстановленного молока;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рекомбинированного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молока;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 их смесей.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зависимости от массовой доли жира подразделяют на: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обезжиренный;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нежирный;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классический;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жирный.</a:t>
            </a:r>
          </a:p>
        </p:txBody>
      </p:sp>
    </p:spTree>
    <p:extLst>
      <p:ext uri="{BB962C8B-B14F-4D97-AF65-F5344CB8AC3E}">
        <p14:creationId xmlns:p14="http://schemas.microsoft.com/office/powerpoint/2010/main" val="2062037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59B05E-07D6-431E-B511-3B39B2C10381}"/>
              </a:ext>
            </a:extLst>
          </p:cNvPr>
          <p:cNvSpPr txBox="1"/>
          <p:nvPr/>
        </p:nvSpPr>
        <p:spPr>
          <a:xfrm>
            <a:off x="197527" y="89490"/>
            <a:ext cx="11831715" cy="615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Вышеизложенная классификация является новейшей разработкой. Срок введения нового ГОСТов - июль 2004 г</a:t>
            </a:r>
          </a:p>
          <a:p>
            <a:pPr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Ассортимент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творога очень разнообразен. Кроме вышеназванных признаков при формирование ассортимента творога используют также значение массовой доли жира, вид упаковки и массу упаковки.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зависимости от содержания жира творожные изделия делят на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продукты с повышенной жирностью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(20-25%),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жирные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(15-17%),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полужирные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(до 8%), 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нежирные;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зависимости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от вида вкусовых добавок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— на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сладкие,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с массовой долей сахара от 13 до 26% и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соленые,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с массовой долей соли 1,5- 2,5%.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повышенным содержанием жира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изготовляют творожную массу и сырки особые, детские, Московскую творожную массу, сырки глазированные с шоколадом, с добавлением или без добавления прочих вкусовых веществ.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жирным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относятся творожная масса и сырки с шоколадом, ароматическими и вкусовыми веществами;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полужирным и нежирным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— творожные изделия с медом, с добавлением ароматических и вкусовых веществ.</a:t>
            </a:r>
          </a:p>
          <a:p>
            <a:pPr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Соленые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творожные изделия изготовляют жирные, полужирные и нежирные - масса и сырки с томатом, с добавлением или без добавления пряностей.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Торты и творожные кремы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вырабатывают с массовой долей жира от 22 до 26%, без отделки, с шоколадом, с добавлением или без добавления вкусовых и ароматических веществ; со сливочным кремом для отделки тортов (массовая доля жира 42%). Творожные кремы (с массовой долей жира 18%) вырабатывают с ванилью, с шоколадом, крем творожный десертный и «Снегурочка», миндальный, ананасовый, апельсиновый, лимонный.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Изготовляют также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творожные полуфабрикаты: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сырники, вареники, тесто для сырников и вареников, творожные запеканки.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Кроме традиционных видов творога, вырабатываемых по государственным стандартам, известно много видов получаемых только в республиках. Это связано с национальными традициями населяющих эти республики народов, видом используемого сырья и условиями производства.</a:t>
            </a:r>
          </a:p>
          <a:p>
            <a:pPr algn="just"/>
            <a:endParaRPr lang="ru-RU" sz="1600" b="0" i="0" u="none" strike="noStrike" baseline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953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DDAA94-3201-4511-88AC-B1E469B3514E}"/>
              </a:ext>
            </a:extLst>
          </p:cNvPr>
          <p:cNvSpPr txBox="1"/>
          <p:nvPr/>
        </p:nvSpPr>
        <p:spPr>
          <a:xfrm>
            <a:off x="113560" y="145845"/>
            <a:ext cx="11964879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Сюзьму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(Азербайджан) и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1" i="1" u="none" strike="noStrike" baseline="0" dirty="0" err="1">
                <a:latin typeface="Times New Roman" panose="02020603050405020304" pitchFamily="18" charset="0"/>
              </a:rPr>
              <a:t>чекизе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(Туркмения)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получают сквашиванием молока термофильным молочнокислым стрептококком и болгарской палочкой в соотношении 1:1 при 40-45 °С. Сгусток разрезают и выдерживают в покое 10-20 мин для частичного выделения сыворотки,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отпрессовывают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обычным образом до влажности 70% и фасуют брикетами по 50-500 г с заверткой в пергамент.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Сюзьма должна иметь массовую долю жира не менее 15%,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чекизе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- 13, влаги не более 70%; кислотность не более 200 °Т,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чекизе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- 220, нежирный - 230 °Т; иметь чистые кисломолочные вкус и запах; однородную, мажущуюся консистенцию.</a:t>
            </a:r>
          </a:p>
          <a:p>
            <a:pPr marR="200" algn="just"/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Курт -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казахский национальный продукт.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Его вырабатывают из коровьего, овечьего или козьего молока сквашиванием чистыми культурами молочнокислых стрептококков с последующим отделением сыворотки от сгустка и сушкой. Нормализованное молоко с массовой долей жира 0,6% пастеризуют при 80—85 °С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выдержкой 10-20 мин и охлаждают до 32-34 °С, вносят закваску в количестве 5% и сквашивают до получения плотного сгустка с кислотностью 75-76 °Т. Затем сгусток подогревают до 38-42 °С и выдерживают в течение 20-30 мин для ускорения выделения сыворотки, удаляют сыворотку и сгусток прессуют 3-5 ч в мешочках массой нетто 7-9 кг до массовой доли влаги 76-80%. Сгусток формуют в бруски, лепешки и др. Если вырабатывают соленый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курт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то перед формованием белковую массу солят. Затем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курт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сушат в специальных сушильных камерах при 35-40 °С, формуют по 20-60 г.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Готовый продукт должен содержать в сухом веществе массовую долю жира не менее 12%, влаги не более 17, соли не более 2,5%; иметь кислотность не более 400°Т. Срок реализации жирного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курта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составляет не более 3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мес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нежирного - не более 9 мес.</a:t>
            </a:r>
          </a:p>
          <a:p>
            <a:pPr marR="200" algn="just"/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Короит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(Узбекистан)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вырабатывают из пастеризованного при 85-87 °С обезжиренного коровьего молока сквашиванием чистыми культурами ацидофильной и болгарской палочек, молочных дрожжей с последующей тепловой обработкой и дополнительным внесением в массу перед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фасованием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ацидофильной закваски, вкусовых и ароматических веществ и витамина С. Сквашивание происходит в течение 3-4 ч при температуре 30-35 °С. Затем смесь нагревается до 40-45 °С и периодически перемешивается в течение нескольких часов (около 20 ч) до нарастания кислотности 260-280°Т. </a:t>
            </a:r>
          </a:p>
        </p:txBody>
      </p:sp>
    </p:spTree>
    <p:extLst>
      <p:ext uri="{BB962C8B-B14F-4D97-AF65-F5344CB8AC3E}">
        <p14:creationId xmlns:p14="http://schemas.microsoft.com/office/powerpoint/2010/main" val="3922602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1B4CAD-A80C-4EA0-A039-2BF2B07B2BC7}"/>
              </a:ext>
            </a:extLst>
          </p:cNvPr>
          <p:cNvSpPr txBox="1"/>
          <p:nvPr/>
        </p:nvSpPr>
        <p:spPr>
          <a:xfrm>
            <a:off x="153140" y="87816"/>
            <a:ext cx="1189385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Нагревание продолжают до 92-95 °С и выдерживают 30-40 мин при помешивании с последующим охлаждением до 40-45 °С. Выкладывают массу в бязевые мешки для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самопрессования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холодильной камере в течение 1,5-2 ч до достижения массовой доли влаги 5558%. В отпрессованную массу вносится 1 -2% ацидофильной закваски, соль - 2, перец горький - 0,2%. Перемешивается и пропускается через вальцы для получения однородной консистенции и затем фасуется в стеклянные банки или стакан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чики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массой нетто 200 или 500 г.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Пасту «Манук»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(Армения) вырабатывают из пастеризованного обезжиренного молока сквашиванием при 43-45 °С чистыми культурами молочнокислых бактерий, с последующим разрезанием сгустка на кубики величиной 5 см,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самопрессованием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мешках до получения массовой доли влаги не более 80%. Затем белковую массу смешивают с альбуминной массой с массовой долей влаги 20%, сахаром и плодово-ягодными сиропами.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Пасту «Энергия»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изготовляют смешиванием высокожирных сливок, измельченного на коллоидной мельнице молочного белка, закваски из молочнокислых стрептококков и вкусовых веществ.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 творожным изделиям относятся различные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творожные массы и сырки, торты, кремы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и т. п. Основным сырьем для них является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творог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из пастеризованного молока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и сливочное масло.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качестве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вкусовых наполнителей и ароматических веществ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используют сахар, мед, какао, цукаты, орехи, изюм, поваренную соль, перец, ванилин и пр.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Глазированные сырки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вырабатывают из творога с пониженным содержанием влаги. Подготовленную творожную массу охлаждают до 6-8°С, формуют и покрывают глазурью, изготовленной на какао-масле - при 29-30 °С, на кондитерском жире - при 39-40 °С. После глазировки сырки охлаждаются.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выработке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творожных полуфабрикатов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используют дополнительное сырье: пшеничную муку, яйца, сахар, ванилин и др. На основе мягкого диетического нежирного творога приготовляют творожные изделия - запеканки с добавлением яиц, сахара, манной крупы, изюма, соли. Все творожные полуфабрикаты перед употреблением в пищу необходимо подвергать тепловой обработке, поэтому для их изготовления можно использовать творог из непастеризованного молока повышенной кислотности. Вареники формуют на автоматах для пельменей, а сырники - на автоматах для котлет. Вареники после формования замораживают при температуре не выше минус 18 °С.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2517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9496F2-B3AB-479F-82D2-DD471FB65E69}"/>
              </a:ext>
            </a:extLst>
          </p:cNvPr>
          <p:cNvSpPr txBox="1"/>
          <p:nvPr/>
        </p:nvSpPr>
        <p:spPr>
          <a:xfrm>
            <a:off x="117629" y="105611"/>
            <a:ext cx="539465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Срок реализации при температуре не выше 6°С с момента изготовления составляет не более 24 ч, для творожных тортов и вареников 15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сут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при температуре хранения не выше -10°С.</a:t>
            </a:r>
          </a:p>
          <a:p>
            <a:pPr marR="200" algn="just"/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algn="ctr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Пороки творога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Пороки творога возникают при несоблюдении технологических режимов, санитарно-гигиенических условий производства и хранения. Основные пороки творога, причины их возникновения и методы обнаружения представлены в таблице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80B51B6-885C-4238-8BD6-3C0860569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2281" y="0"/>
            <a:ext cx="64992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915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AF67F4B-D07F-4A68-8F6F-610CA38756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4411" y="81896"/>
            <a:ext cx="8691239" cy="160777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68534C9-345C-443F-AD13-ED49E71DEE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9388" y="1606860"/>
            <a:ext cx="8624112" cy="5104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654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512B2F2-A21E-4ADF-90BC-42C8E4E24CDB}"/>
              </a:ext>
            </a:extLst>
          </p:cNvPr>
          <p:cNvSpPr txBox="1"/>
          <p:nvPr/>
        </p:nvSpPr>
        <p:spPr>
          <a:xfrm>
            <a:off x="90996" y="70021"/>
            <a:ext cx="4978154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Фальсификация творога и творожных изделий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4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товароведной экспертизе творога и творожных изделий устанавливается не только соответствие установленным требованиям продукции, но и выявляются различные виды фальсификации, поэтому знание способов и средств фальсификации и владение методами ее обнаружения является необходимо важными для специалистов-товароведов.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400" algn="just"/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При фальсификации творога и творожных изделий используются практически все ее виды: стоимостная, ассортиментная, качественная, количественная и информационная.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Способы и методы обнаружения этих видов фальсификации творога и творожных изделий изложены в таблице.</a:t>
            </a:r>
          </a:p>
          <a:p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Экспертиза качества творога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Экспертиза потребительских свойств творога и творожных изделий определяет соответствие товарных качеств действующим стандартам на отдельные виды продукции.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56CA342-6EE7-4722-979B-5E5480AEF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9150" y="157727"/>
            <a:ext cx="7031854" cy="118280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668D0EC-C059-44ED-8799-9BF4D26862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9150" y="1386213"/>
            <a:ext cx="7031854" cy="538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664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9D0509-7304-423E-AE06-E2E13AAE97EA}"/>
              </a:ext>
            </a:extLst>
          </p:cNvPr>
          <p:cNvSpPr txBox="1"/>
          <p:nvPr/>
        </p:nvSpPr>
        <p:spPr>
          <a:xfrm>
            <a:off x="179773" y="101989"/>
            <a:ext cx="1184059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Методы товарной экспертизы позволяют оценить изменение качества, связанные с технологией производства, использованием сырья, упаковкой, условиями и сроками хранения, транспортированием и реализацией.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экспертизе качества творога и творожных изделий используются ор-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ганолептические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физико-химические и микробиологические методы.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Для контроля качества от каждой партии товара отбирается выборка в соответствии с требованиями ГОСТ 3622, ГОСТ 26809 «Отбор проб и подготовка их к анализу» для конкретного продукта. Затем составляется объединенная проба, которую исследуют. Определяют следующие показатели:</a:t>
            </a:r>
          </a:p>
          <a:p>
            <a:pPr>
              <a:buChar char="-"/>
            </a:pP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органолептические - внешний вид и консистенция, цвет, вкус и запах, внешний вид и маркировку потребительской упаковки;</a:t>
            </a:r>
          </a:p>
          <a:p>
            <a:pPr>
              <a:buChar char="-"/>
            </a:pP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физико-химические - массовую долю жира, белка, влаги, кислотность, температуру;</a:t>
            </a:r>
          </a:p>
          <a:p>
            <a:pPr>
              <a:buChar char="-"/>
            </a:pP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микробиологические - наличие молочнокислых бактерий, плесеней, бактерий группы кишечной палочки, патогенные микроорганизмы, в т.ч. сальмонеллы, золотистый стафилококк, дрожжи.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получении неудовлетворительных результатов хотя бы по одному показателю, проводят повторный анализ удвоенного объема выборки из той же партии товаров. </a:t>
            </a:r>
            <a:r>
              <a:rPr lang="ru-RU" sz="1800" b="0" i="0" u="none" strike="noStrike" baseline="0">
                <a:latin typeface="Times New Roman" panose="02020603050405020304" pitchFamily="18" charset="0"/>
              </a:rPr>
              <a:t>Результаты повторных исследований являются окончательными и распространяются на всю партию.</a:t>
            </a:r>
          </a:p>
          <a:p>
            <a:pPr marR="200" algn="just"/>
            <a:endParaRPr lang="ru-RU" sz="1800" b="0" i="0" u="none" strike="noStrike" baseline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9022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1628</Words>
  <Application>Microsoft Office PowerPoint</Application>
  <PresentationFormat>Широкоэкранный</PresentationFormat>
  <Paragraphs>51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ТВОРОГ И ТВОРОЖНЫЕ ИЗДЕЛИЯ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ТВОРОГ И ТВОРОЖНЫЕ ИЗДЕЛИЯ</dc:title>
  <dc:creator>Sergei Shlykov</dc:creator>
  <cp:lastModifiedBy>Sergei Shlykov</cp:lastModifiedBy>
  <cp:revision>2</cp:revision>
  <dcterms:created xsi:type="dcterms:W3CDTF">2021-03-22T17:27:37Z</dcterms:created>
  <dcterms:modified xsi:type="dcterms:W3CDTF">2021-03-22T17:38:24Z</dcterms:modified>
</cp:coreProperties>
</file>